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4"/>
  </p:notesMasterIdLst>
  <p:sldIdLst>
    <p:sldId id="256" r:id="rId3"/>
    <p:sldId id="259" r:id="rId4"/>
    <p:sldId id="261"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80" r:id="rId21"/>
    <p:sldId id="282" r:id="rId22"/>
    <p:sldId id="281" r:id="rId2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56" autoAdjust="0"/>
  </p:normalViewPr>
  <p:slideViewPr>
    <p:cSldViewPr snapToGrid="0">
      <p:cViewPr varScale="1">
        <p:scale>
          <a:sx n="92" d="100"/>
          <a:sy n="92" d="100"/>
        </p:scale>
        <p:origin x="21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Una particolarità di LINE è che permette di preservare la prossimità di primo e di secondo ordine. 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La prossimità di primo ordine non è sufficiente per preservare la struttura del network, poiché può capitare che due nodi simili non siano direttamente collegati. Per questo è stata implementata la tipologia di secondo ordine.</a:t>
            </a:r>
          </a:p>
          <a:p>
            <a:r>
              <a:rPr lang="it-IT" sz="1200"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a:t>
            </a: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sono state scelte le seguenti metriche per misurare la qualità dei cluster prodotti dagli algoritmi precedentemente citati. </a:t>
            </a: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Questa attività non viene utilizzata solo nel contesto del Web, e più nello specifico nell’information </a:t>
            </a:r>
            <a:r>
              <a:rPr lang="it-IT" sz="1200" kern="1200" dirty="0" err="1">
                <a:solidFill>
                  <a:schemeClr val="tx1"/>
                </a:solidFill>
                <a:effectLst/>
                <a:latin typeface="+mn-lt"/>
                <a:ea typeface="+mn-ea"/>
                <a:cs typeface="+mn-cs"/>
              </a:rPr>
              <a:t>Retrieval</a:t>
            </a:r>
            <a:r>
              <a:rPr lang="it-IT" sz="1200" kern="1200" dirty="0">
                <a:solidFill>
                  <a:schemeClr val="tx1"/>
                </a:solidFill>
                <a:effectLst/>
                <a:latin typeface="+mn-lt"/>
                <a:ea typeface="+mn-ea"/>
                <a:cs typeface="+mn-cs"/>
              </a:rPr>
              <a:t> per suddividere le pagine in gruppi,</a:t>
            </a:r>
            <a:r>
              <a:rPr lang="it-IT" sz="1200" kern="1200" baseline="0" dirty="0">
                <a:solidFill>
                  <a:schemeClr val="tx1"/>
                </a:solidFill>
                <a:effectLst/>
                <a:latin typeface="+mn-lt"/>
                <a:ea typeface="+mn-ea"/>
                <a:cs typeface="+mn-cs"/>
              </a:rPr>
              <a:t> per poter organizzare l’enorme quantità di dati archiviati nel Web e per rendere più efficiente l’accesso alle stesse da parte degli utenti, quando navigano il Web</a:t>
            </a:r>
            <a:r>
              <a:rPr lang="it-IT"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Infatti è stata usata in Biologia per creare una </a:t>
            </a:r>
            <a:r>
              <a:rPr lang="it-IT" sz="1200" kern="1200" dirty="0" err="1">
                <a:solidFill>
                  <a:schemeClr val="tx1"/>
                </a:solidFill>
                <a:effectLst/>
                <a:latin typeface="+mn-lt"/>
                <a:ea typeface="+mn-ea"/>
                <a:cs typeface="+mn-cs"/>
              </a:rPr>
              <a:t>tassionomia</a:t>
            </a:r>
            <a:r>
              <a:rPr lang="it-IT" sz="1200" kern="1200" dirty="0">
                <a:solidFill>
                  <a:schemeClr val="tx1"/>
                </a:solidFill>
                <a:effectLst/>
                <a:latin typeface="+mn-lt"/>
                <a:ea typeface="+mn-ea"/>
                <a:cs typeface="+mn-cs"/>
              </a:rPr>
              <a:t> di tutte le specie viventi; è stata usata per analizzare e classificare i climi della Terra; è stata usata in psicologia e medicina per identificare variazioni di malattie e depressioni; ed è stata usata nel campo del Business per dividere i consumatori in gruppi per successive attività di analisi e di marketing.</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Gli algoritmi di Clustering esistenti in letteratura raggruppano pagine Web di differenti siti, trascurando quelle di uno specifico sito. Sono classificati in 4 categorie:</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sfruttano il testo per estrarre informazioni utili al processo di raggruppamento delle pagine;</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sfruttano gli schemi di comportamento degli utenti durante la navigazione nel Web per raggruppare le pagine;</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le pagine Web, a differenza dei documenti testuali, sono caratterizzate dalle proprietà strutturali come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HTML, che permettono di definire la loro rappresentazione strutturale. Il codice HTML fornisce una differente e complementare rappresentazione rispetto a quella testuale.</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anche la struttura ad hyperlink, che interconnettono le pagine Web, caratterizzano le loro proprietà strutturali. Gli hyperlink interconnettono due pagine Web, sfruttando l’informazione codificata negli stessi per </a:t>
            </a:r>
            <a:r>
              <a:rPr lang="it-IT" sz="1200" kern="1200" dirty="0" err="1">
                <a:solidFill>
                  <a:schemeClr val="tx1"/>
                </a:solidFill>
                <a:effectLst/>
                <a:latin typeface="+mn-lt"/>
                <a:ea typeface="+mn-ea"/>
                <a:cs typeface="+mn-cs"/>
              </a:rPr>
              <a:t>Clusterizzare</a:t>
            </a:r>
            <a:r>
              <a:rPr lang="it-IT" sz="1200" kern="1200" dirty="0">
                <a:solidFill>
                  <a:schemeClr val="tx1"/>
                </a:solidFill>
                <a:effectLst/>
                <a:latin typeface="+mn-lt"/>
                <a:ea typeface="+mn-ea"/>
                <a:cs typeface="+mn-cs"/>
              </a:rPr>
              <a:t> le pagine.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219890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di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sperimentazione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 </a:t>
                </a: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valore</a:t>
                </a:r>
                <a:r>
                  <a:rPr lang="en-US" spc="-1" dirty="0">
                    <a:uFill>
                      <a:solidFill>
                        <a:srgbClr val="FFFFFF"/>
                      </a:solidFill>
                    </a:uFill>
                  </a:rPr>
                  <a:t> </a:t>
                </a:r>
                <a:r>
                  <a:rPr lang="en-US" spc="-1" dirty="0">
                    <a:solidFill>
                      <a:srgbClr val="FF3333"/>
                    </a:solidFill>
                    <a:uFill>
                      <a:solidFill>
                        <a:srgbClr val="FFFFFF"/>
                      </a:solidFill>
                    </a:uFill>
                  </a:rPr>
                  <a:t>b</a:t>
                </a:r>
                <a:r>
                  <a:rPr lang="en-US" spc="-1" dirty="0">
                    <a:uFill>
                      <a:solidFill>
                        <a:srgbClr val="FFFFFF"/>
                      </a:solidFill>
                    </a:uFill>
                  </a:rPr>
                  <a:t>, </a:t>
                </a:r>
                <a:r>
                  <a:rPr lang="en-US" spc="-1" dirty="0" err="1">
                    <a:uFill>
                      <a:solidFill>
                        <a:srgbClr val="FFFFFF"/>
                      </a:solidFill>
                    </a:uFill>
                  </a:rPr>
                  <a:t>usato</a:t>
                </a:r>
                <a:r>
                  <a:rPr lang="en-US" spc="-1" dirty="0">
                    <a:uFill>
                      <a:solidFill>
                        <a:srgbClr val="FFFFFF"/>
                      </a:solidFill>
                    </a:uFill>
                  </a:rPr>
                  <a:t> per </a:t>
                </a:r>
                <a:r>
                  <a:rPr lang="en-US" spc="-1" dirty="0" err="1">
                    <a:uFill>
                      <a:solidFill>
                        <a:srgbClr val="FFFFFF"/>
                      </a:solidFill>
                    </a:uFill>
                  </a:rPr>
                  <a:t>aumentare</a:t>
                </a:r>
                <a:r>
                  <a:rPr lang="en-US" spc="-1" dirty="0">
                    <a:uFill>
                      <a:solidFill>
                        <a:srgbClr val="FFFFFF"/>
                      </a:solidFill>
                    </a:uFill>
                  </a:rPr>
                  <a:t> o </a:t>
                </a:r>
                <a:r>
                  <a:rPr lang="en-US" spc="-1" dirty="0" err="1">
                    <a:uFill>
                      <a:solidFill>
                        <a:srgbClr val="FFFFFF"/>
                      </a:solidFill>
                    </a:uFill>
                  </a:rPr>
                  <a:t>diminuire</a:t>
                </a:r>
                <a:r>
                  <a:rPr lang="en-US" spc="-1" dirty="0">
                    <a:uFill>
                      <a:solidFill>
                        <a:srgbClr val="FFFFFF"/>
                      </a:solidFill>
                    </a:uFill>
                  </a:rPr>
                  <a:t> la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r>
                  <a:rPr lang="en-US" spc="-1" dirty="0">
                    <a:uFill>
                      <a:solidFill>
                        <a:srgbClr val="FFFFFF"/>
                      </a:solidFill>
                    </a:uFill>
                  </a:rPr>
                  <a:t>, per 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primo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secondo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termini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presentano</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volte in un </a:t>
            </a:r>
            <a:r>
              <a:rPr lang="en-US" spc="-1" dirty="0" err="1">
                <a:uFill>
                  <a:solidFill>
                    <a:srgbClr val="FFFFFF"/>
                  </a:solidFill>
                </a:uFill>
              </a:rPr>
              <a:t>documento</a:t>
            </a:r>
            <a:r>
              <a:rPr lang="en-US" spc="-1" dirty="0">
                <a:uFill>
                  <a:solidFill>
                    <a:srgbClr val="FFFFFF"/>
                  </a:solidFill>
                </a:uFill>
              </a:rPr>
              <a:t>, ma con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frequenza</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811248"/>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811248"/>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Chiamato</a:t>
            </a:r>
            <a:r>
              <a:rPr lang="en-US" spc="-1" dirty="0">
                <a:uFill>
                  <a:solidFill>
                    <a:srgbClr val="FFFFFF"/>
                  </a:solidFill>
                </a:uFill>
              </a:rPr>
              <a:t> </a:t>
            </a:r>
            <a:r>
              <a:rPr lang="en-US" spc="-1" dirty="0" err="1">
                <a:uFill>
                  <a:solidFill>
                    <a:srgbClr val="FFFFFF"/>
                  </a:solidFill>
                </a:uFill>
              </a:rPr>
              <a:t>anche</a:t>
            </a:r>
            <a:r>
              <a:rPr lang="en-US" spc="-1" dirty="0">
                <a:uFill>
                  <a:solidFill>
                    <a:srgbClr val="FFFFFF"/>
                  </a:solidFill>
                </a:uFill>
              </a:rPr>
              <a:t> Paragraph2Vec,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simile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Si </a:t>
            </a:r>
            <a:r>
              <a:rPr lang="en-US" spc="-1" dirty="0" err="1">
                <a:uFill>
                  <a:solidFill>
                    <a:srgbClr val="FFFFFF"/>
                  </a:solidFill>
                </a:uFill>
              </a:rPr>
              <a:t>usano</a:t>
            </a:r>
            <a:r>
              <a:rPr lang="en-US" spc="-1" dirty="0">
                <a:uFill>
                  <a:solidFill>
                    <a:srgbClr val="FFFFFF"/>
                  </a:solidFill>
                </a:uFill>
              </a:rPr>
              <a:t> due </a:t>
            </a:r>
            <a:r>
              <a:rPr lang="en-US" spc="-1" dirty="0" err="1">
                <a:uFill>
                  <a:solidFill>
                    <a:srgbClr val="FFFFFF"/>
                  </a:solidFill>
                </a:uFill>
              </a:rPr>
              <a:t>matrici</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formata</a:t>
            </a:r>
            <a:r>
              <a:rPr lang="en-US" spc="-1" dirty="0">
                <a:uFill>
                  <a:solidFill>
                    <a:srgbClr val="FFFFFF"/>
                  </a:solidFill>
                </a:uFill>
              </a:rPr>
              <a:t> </a:t>
            </a:r>
            <a:r>
              <a:rPr lang="en-US" spc="-1" dirty="0" err="1">
                <a:uFill>
                  <a:solidFill>
                    <a:srgbClr val="FFFFFF"/>
                  </a:solidFill>
                </a:uFill>
              </a:rPr>
              <a:t>dai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l’altra</a:t>
            </a:r>
            <a:r>
              <a:rPr lang="en-US" spc="-1" dirty="0">
                <a:uFill>
                  <a:solidFill>
                    <a:srgbClr val="FFFFFF"/>
                  </a:solidFill>
                </a:uFill>
              </a:rPr>
              <a:t> da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e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paragrafi</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combinati</a:t>
            </a:r>
            <a:r>
              <a:rPr lang="en-US" spc="-1" dirty="0">
                <a:uFill>
                  <a:solidFill>
                    <a:srgbClr val="FFFFFF"/>
                  </a:solidFill>
                </a:uFill>
              </a:rPr>
              <a:t> </a:t>
            </a:r>
            <a:r>
              <a:rPr lang="en-US" spc="-1" dirty="0" err="1">
                <a:uFill>
                  <a:solidFill>
                    <a:srgbClr val="FFFFFF"/>
                  </a:solidFill>
                </a:uFill>
              </a:rPr>
              <a:t>durante</a:t>
            </a:r>
            <a:r>
              <a:rPr lang="en-US" spc="-1" dirty="0">
                <a:uFill>
                  <a:solidFill>
                    <a:srgbClr val="FFFFFF"/>
                  </a:solidFill>
                </a:uFill>
              </a:rPr>
              <a:t> </a:t>
            </a:r>
            <a:r>
              <a:rPr lang="en-US" spc="-1" dirty="0" err="1">
                <a:uFill>
                  <a:solidFill>
                    <a:srgbClr val="FFFFFF"/>
                  </a:solidFill>
                </a:uFill>
              </a:rPr>
              <a:t>l’apprendimento</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a:t>
            </a:r>
            <a:r>
              <a:rPr lang="en-US" spc="-1" dirty="0" err="1">
                <a:uFill>
                  <a:solidFill>
                    <a:srgbClr val="FFFFFF"/>
                  </a:solidFill>
                </a:uFill>
              </a:rPr>
              <a:t>aggiornati</a:t>
            </a:r>
            <a:r>
              <a:rPr lang="en-US" spc="-1" dirty="0">
                <a:uFill>
                  <a:solidFill>
                    <a:srgbClr val="FFFFFF"/>
                  </a:solidFill>
                </a:uFill>
              </a:rPr>
              <a:t> </a:t>
            </a:r>
            <a:r>
              <a:rPr lang="en-US" spc="-1" dirty="0" err="1">
                <a:uFill>
                  <a:solidFill>
                    <a:srgbClr val="FFFFFF"/>
                  </a:solidFill>
                </a:uFill>
              </a:rPr>
              <a:t>mediante</a:t>
            </a:r>
            <a:r>
              <a:rPr lang="en-US" spc="-1" dirty="0">
                <a:uFill>
                  <a:solidFill>
                    <a:srgbClr val="FFFFFF"/>
                  </a:solidFill>
                </a:uFill>
              </a:rPr>
              <a:t> la </a:t>
            </a:r>
            <a:r>
              <a:rPr lang="en-US" spc="-1" dirty="0" err="1">
                <a:uFill>
                  <a:solidFill>
                    <a:srgbClr val="FFFFFF"/>
                  </a:solidFill>
                </a:uFill>
              </a:rPr>
              <a:t>concatenazione</a:t>
            </a:r>
            <a:r>
              <a:rPr lang="en-US" spc="-1" dirty="0">
                <a:uFill>
                  <a:solidFill>
                    <a:srgbClr val="FFFFFF"/>
                  </a:solidFill>
                </a:uFill>
              </a:rPr>
              <a:t> o la media.</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234062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dirty="0"/>
                        <a:t>12372</a:t>
                      </a:r>
                    </a:p>
                  </a:txBody>
                  <a:tcPr/>
                </a:tc>
                <a:tc>
                  <a:txBody>
                    <a:bodyPr/>
                    <a:lstStyle/>
                    <a:p>
                      <a:r>
                        <a:rPr lang="it-IT" dirty="0"/>
                        <a:t>30087</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Sperimentazione</a:t>
            </a:r>
            <a:r>
              <a:rPr lang="en-US" sz="4400" spc="-1" dirty="0">
                <a:solidFill>
                  <a:srgbClr val="17375E"/>
                </a:solidFill>
                <a:uFill>
                  <a:solidFill>
                    <a:srgbClr val="FFFFFF"/>
                  </a:solidFill>
                </a:uFill>
                <a:latin typeface="Calibri"/>
              </a:rPr>
              <a:t> - </a:t>
            </a:r>
            <a:r>
              <a:rPr lang="en-US" sz="4400" spc="-1" dirty="0" err="1">
                <a:solidFill>
                  <a:srgbClr val="17375E"/>
                </a:solidFill>
                <a:uFill>
                  <a:solidFill>
                    <a:srgbClr val="FFFFFF"/>
                  </a:solidFill>
                </a:uFill>
                <a:latin typeface="Calibri"/>
              </a:rPr>
              <a:t>Metriche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356840"/>
            <a:ext cx="8288640" cy="5073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Omogeneità</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ogni</a:t>
            </a:r>
            <a:r>
              <a:rPr lang="en-US" spc="-1" dirty="0">
                <a:uFill>
                  <a:solidFill>
                    <a:srgbClr val="FFFFFF"/>
                  </a:solidFill>
                </a:uFill>
              </a:rPr>
              <a:t> Cluster </a:t>
            </a:r>
            <a:r>
              <a:rPr lang="en-US" spc="-1" dirty="0" err="1">
                <a:uFill>
                  <a:solidFill>
                    <a:srgbClr val="FFFFFF"/>
                  </a:solidFill>
                </a:uFill>
              </a:rPr>
              <a:t>dovrebbe</a:t>
            </a:r>
            <a:r>
              <a:rPr lang="en-US" spc="-1" dirty="0">
                <a:uFill>
                  <a:solidFill>
                    <a:srgbClr val="FFFFFF"/>
                  </a:solidFill>
                </a:uFill>
              </a:rPr>
              <a:t> </a:t>
            </a:r>
            <a:r>
              <a:rPr lang="en-US" spc="-1" dirty="0" err="1">
                <a:uFill>
                  <a:solidFill>
                    <a:srgbClr val="FFFFFF"/>
                  </a:solidFill>
                </a:uFill>
              </a:rPr>
              <a:t>contenere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a:t>
            </a:r>
            <a:r>
              <a:rPr lang="en-US" spc="-1" dirty="0" err="1">
                <a:uFill>
                  <a:solidFill>
                    <a:srgbClr val="FFFFFF"/>
                  </a:solidFill>
                </a:uFill>
              </a:rPr>
              <a:t>appartenenti</a:t>
            </a:r>
            <a:r>
              <a:rPr lang="en-US" spc="-1" dirty="0">
                <a:uFill>
                  <a:solidFill>
                    <a:srgbClr val="FFFFFF"/>
                  </a:solidFill>
                </a:uFill>
              </a:rPr>
              <a:t>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err="1">
                <a:solidFill>
                  <a:srgbClr val="FF3333"/>
                </a:solidFill>
                <a:uFill>
                  <a:solidFill>
                    <a:srgbClr val="FFFFFF"/>
                  </a:solidFill>
                </a:uFill>
              </a:rPr>
              <a:t>Completezza</a:t>
            </a:r>
            <a:r>
              <a:rPr lang="en-US" spc="-1" dirty="0">
                <a:uFill>
                  <a:solidFill>
                    <a:srgbClr val="FFFFFF"/>
                  </a:solidFill>
                </a:uFill>
              </a:rPr>
              <a:t>:</a:t>
            </a:r>
            <a:r>
              <a:rPr lang="en-US" spc="-1" dirty="0">
                <a:solidFill>
                  <a:srgbClr val="FF3333"/>
                </a:solidFill>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stessa</a:t>
            </a:r>
            <a:r>
              <a:rPr lang="en-US" spc="-1" dirty="0">
                <a:uFill>
                  <a:solidFill>
                    <a:srgbClr val="FFFFFF"/>
                  </a:solidFill>
                </a:uFill>
              </a:rPr>
              <a:t> </a:t>
            </a:r>
            <a:r>
              <a:rPr lang="en-US" spc="-1" dirty="0" err="1">
                <a:uFill>
                  <a:solidFill>
                    <a:srgbClr val="FFFFFF"/>
                  </a:solidFill>
                </a:uFill>
              </a:rPr>
              <a:t>classe</a:t>
            </a:r>
            <a:r>
              <a:rPr lang="en-US" spc="-1" dirty="0">
                <a:uFill>
                  <a:solidFill>
                    <a:srgbClr val="FFFFFF"/>
                  </a:solidFill>
                </a:uFill>
              </a:rPr>
              <a:t> </a:t>
            </a:r>
            <a:r>
              <a:rPr lang="en-US" spc="-1" dirty="0" err="1">
                <a:uFill>
                  <a:solidFill>
                    <a:srgbClr val="FFFFFF"/>
                  </a:solidFill>
                </a:uFill>
              </a:rPr>
              <a:t>dovrebbero</a:t>
            </a:r>
            <a:r>
              <a:rPr lang="en-US" spc="-1" dirty="0">
                <a:uFill>
                  <a:solidFill>
                    <a:srgbClr val="FFFFFF"/>
                  </a:solidFill>
                </a:uFill>
              </a:rPr>
              <a:t> </a:t>
            </a:r>
            <a:r>
              <a:rPr lang="en-US" spc="-1" dirty="0" err="1">
                <a:uFill>
                  <a:solidFill>
                    <a:srgbClr val="FFFFFF"/>
                  </a:solidFill>
                </a:uFill>
              </a:rPr>
              <a:t>appartenere</a:t>
            </a:r>
            <a:r>
              <a:rPr lang="en-US" spc="-1" dirty="0">
                <a:uFill>
                  <a:solidFill>
                    <a:srgbClr val="FFFFFF"/>
                  </a:solidFill>
                </a:uFill>
              </a:rPr>
              <a:t> ad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stesso</a:t>
            </a:r>
            <a:r>
              <a:rPr lang="en-US" spc="-1" dirty="0">
                <a:uFill>
                  <a:solidFill>
                    <a:srgbClr val="FFFFFF"/>
                  </a:solidFill>
                </a:uFill>
              </a:rPr>
              <a:t> Cluster.</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V-Measure</a:t>
            </a:r>
            <a:r>
              <a:rPr lang="en-US" spc="-1" dirty="0">
                <a:uFill>
                  <a:solidFill>
                    <a:srgbClr val="FFFFFF"/>
                  </a:solidFill>
                </a:uFill>
              </a:rPr>
              <a:t>: media </a:t>
            </a:r>
            <a:r>
              <a:rPr lang="en-US" spc="-1" dirty="0" err="1">
                <a:uFill>
                  <a:solidFill>
                    <a:srgbClr val="FFFFFF"/>
                  </a:solidFill>
                </a:uFill>
              </a:rPr>
              <a:t>armonica</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e </a:t>
            </a:r>
            <a:r>
              <a:rPr lang="en-US" spc="-1" dirty="0" err="1">
                <a:uFill>
                  <a:solidFill>
                    <a:srgbClr val="FFFFFF"/>
                  </a:solidFill>
                </a:uFill>
              </a:rPr>
              <a:t>completezza</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Mutual Information</a:t>
            </a:r>
            <a:r>
              <a:rPr lang="en-US" spc="-1" dirty="0">
                <a:uFill>
                  <a:solidFill>
                    <a:srgbClr val="FFFFFF"/>
                  </a:solidFill>
                </a:uFill>
              </a:rPr>
              <a:t>: </a:t>
            </a:r>
            <a:r>
              <a:rPr lang="en-US" spc="-1" dirty="0" err="1">
                <a:uFill>
                  <a:solidFill>
                    <a:srgbClr val="FFFFFF"/>
                  </a:solidFill>
                </a:uFill>
              </a:rPr>
              <a:t>corrispondenza</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due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ignorando</a:t>
            </a:r>
            <a:r>
              <a:rPr lang="en-US" spc="-1" dirty="0">
                <a:uFill>
                  <a:solidFill>
                    <a:srgbClr val="FFFFFF"/>
                  </a:solidFill>
                </a:uFill>
              </a:rPr>
              <a:t> le </a:t>
            </a:r>
            <a:r>
              <a:rPr lang="en-US" spc="-1" dirty="0" err="1">
                <a:uFill>
                  <a:solidFill>
                    <a:srgbClr val="FFFFFF"/>
                  </a:solidFill>
                </a:uFill>
              </a:rPr>
              <a:t>permutazioni</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Adjusted Random Index</a:t>
            </a:r>
            <a:r>
              <a:rPr lang="en-US" spc="-1" dirty="0">
                <a:uFill>
                  <a:solidFill>
                    <a:srgbClr val="FFFFFF"/>
                  </a:solidFill>
                </a:uFill>
              </a:rPr>
              <a:t>: </a:t>
            </a:r>
            <a:r>
              <a:rPr lang="en-US" spc="-1" dirty="0" err="1">
                <a:uFill>
                  <a:solidFill>
                    <a:srgbClr val="FFFFFF"/>
                  </a:solidFill>
                </a:uFill>
              </a:rPr>
              <a:t>percentuale</a:t>
            </a:r>
            <a:r>
              <a:rPr lang="en-US" spc="-1" dirty="0">
                <a:uFill>
                  <a:solidFill>
                    <a:srgbClr val="FFFFFF"/>
                  </a:solidFill>
                </a:uFill>
              </a:rPr>
              <a:t> di </a:t>
            </a:r>
            <a:r>
              <a:rPr lang="en-US" spc="-1" dirty="0" err="1">
                <a:uFill>
                  <a:solidFill>
                    <a:srgbClr val="FFFFFF"/>
                  </a:solidFill>
                </a:uFill>
              </a:rPr>
              <a:t>coppie</a:t>
            </a:r>
            <a:r>
              <a:rPr lang="en-US" spc="-1" dirty="0">
                <a:uFill>
                  <a:solidFill>
                    <a:srgbClr val="FFFFFF"/>
                  </a:solidFill>
                </a:uFill>
              </a:rPr>
              <a:t> di </a:t>
            </a:r>
            <a:r>
              <a:rPr lang="en-US" spc="-1" dirty="0" err="1">
                <a:uFill>
                  <a:solidFill>
                    <a:srgbClr val="FFFFFF"/>
                  </a:solidFill>
                </a:uFill>
              </a:rPr>
              <a:t>oggetti</a:t>
            </a:r>
            <a:r>
              <a:rPr lang="en-US" spc="-1" dirty="0">
                <a:uFill>
                  <a:solidFill>
                    <a:srgbClr val="FFFFFF"/>
                  </a:solidFill>
                </a:uFill>
              </a:rPr>
              <a:t> per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quali</a:t>
            </a:r>
            <a:r>
              <a:rPr lang="en-US" spc="-1" dirty="0">
                <a:uFill>
                  <a:solidFill>
                    <a:srgbClr val="FFFFFF"/>
                  </a:solidFill>
                </a:uFill>
              </a:rPr>
              <a:t> la ground truth e </a:t>
            </a:r>
            <a:r>
              <a:rPr lang="en-US" spc="-1" dirty="0" err="1">
                <a:uFill>
                  <a:solidFill>
                    <a:srgbClr val="FFFFFF"/>
                  </a:solidFill>
                </a:uFill>
              </a:rPr>
              <a:t>l’algoritmo</a:t>
            </a:r>
            <a:r>
              <a:rPr lang="en-US" spc="-1" dirty="0">
                <a:uFill>
                  <a:solidFill>
                    <a:srgbClr val="FFFFFF"/>
                  </a:solidFill>
                </a:uFill>
              </a:rPr>
              <a:t> </a:t>
            </a:r>
            <a:r>
              <a:rPr lang="en-US" spc="-1" dirty="0" err="1">
                <a:uFill>
                  <a:solidFill>
                    <a:srgbClr val="FFFFFF"/>
                  </a:solidFill>
                </a:uFill>
              </a:rPr>
              <a:t>concordano</a:t>
            </a:r>
            <a:r>
              <a:rPr lang="en-US" spc="-1" dirty="0">
                <a:uFill>
                  <a:solidFill>
                    <a:srgbClr val="FFFFFF"/>
                  </a:solidFill>
                </a:uFill>
              </a:rPr>
              <a:t> </a:t>
            </a:r>
            <a:r>
              <a:rPr lang="en-US" spc="-1" dirty="0" err="1">
                <a:uFill>
                  <a:solidFill>
                    <a:srgbClr val="FFFFFF"/>
                  </a:solidFill>
                </a:uFill>
              </a:rPr>
              <a:t>sull’assegnazione</a:t>
            </a:r>
            <a:r>
              <a:rPr lang="en-US" spc="-1" dirty="0">
                <a:uFill>
                  <a:solidFill>
                    <a:srgbClr val="FFFFFF"/>
                  </a:solidFill>
                </a:uFill>
              </a:rPr>
              <a:t>.</a:t>
            </a:r>
          </a:p>
          <a:p>
            <a:pPr marL="285750" indent="-285750">
              <a:buFont typeface="Arial" panose="020B0604020202020204" pitchFamily="34" charset="0"/>
              <a:buChar char="•"/>
            </a:pPr>
            <a:endParaRPr lang="en-US" spc="-1" dirty="0">
              <a:uFill>
                <a:solidFill>
                  <a:srgbClr val="FFFFFF"/>
                </a:solidFill>
              </a:uFill>
            </a:endParaRPr>
          </a:p>
          <a:p>
            <a:pPr marL="285750" indent="-285750">
              <a:buFont typeface="Arial" panose="020B0604020202020204" pitchFamily="34" charset="0"/>
              <a:buChar char="•"/>
            </a:pPr>
            <a:r>
              <a:rPr lang="en-US" spc="-1" dirty="0">
                <a:solidFill>
                  <a:srgbClr val="FF3333"/>
                </a:solidFill>
                <a:uFill>
                  <a:solidFill>
                    <a:srgbClr val="FFFFFF"/>
                  </a:solidFill>
                </a:uFill>
              </a:rPr>
              <a:t>Silhouette: </a:t>
            </a:r>
            <a:r>
              <a:rPr lang="en-US" spc="-1" dirty="0">
                <a:uFill>
                  <a:solidFill>
                    <a:srgbClr val="FFFFFF"/>
                  </a:solidFill>
                </a:uFill>
              </a:rPr>
              <a:t>forma di </a:t>
            </a:r>
            <a:r>
              <a:rPr lang="en-US" spc="-1" dirty="0" err="1">
                <a:uFill>
                  <a:solidFill>
                    <a:srgbClr val="FFFFFF"/>
                  </a:solidFill>
                </a:uFill>
              </a:rPr>
              <a:t>ogni</a:t>
            </a:r>
            <a:r>
              <a:rPr lang="en-US" spc="-1" dirty="0">
                <a:uFill>
                  <a:solidFill>
                    <a:srgbClr val="FFFFFF"/>
                  </a:solidFill>
                </a:uFill>
              </a:rPr>
              <a:t> Cluster.</a:t>
            </a:r>
          </a:p>
          <a:p>
            <a:pPr lvl="1"/>
            <a:endParaRPr lang="en-US" spc="-1" dirty="0">
              <a:uFill>
                <a:solidFill>
                  <a:srgbClr val="FFFFFF"/>
                </a:solidFill>
              </a:uFill>
            </a:endParaRPr>
          </a:p>
        </p:txBody>
      </p:sp>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pic>
        <p:nvPicPr>
          <p:cNvPr id="2" name="Immagine 1"/>
          <p:cNvPicPr>
            <a:picLocks noChangeAspect="1"/>
          </p:cNvPicPr>
          <p:nvPr/>
        </p:nvPicPr>
        <p:blipFill>
          <a:blip r:embed="rId3"/>
          <a:stretch>
            <a:fillRect/>
          </a:stretch>
        </p:blipFill>
        <p:spPr>
          <a:xfrm>
            <a:off x="0" y="1600285"/>
            <a:ext cx="4522324" cy="1362608"/>
          </a:xfrm>
          <a:prstGeom prst="rect">
            <a:avLst/>
          </a:prstGeom>
        </p:spPr>
      </p:pic>
      <p:pic>
        <p:nvPicPr>
          <p:cNvPr id="3" name="Immagine 2"/>
          <p:cNvPicPr>
            <a:picLocks noChangeAspect="1"/>
          </p:cNvPicPr>
          <p:nvPr/>
        </p:nvPicPr>
        <p:blipFill>
          <a:blip r:embed="rId4"/>
          <a:stretch>
            <a:fillRect/>
          </a:stretch>
        </p:blipFill>
        <p:spPr>
          <a:xfrm>
            <a:off x="46414" y="4355699"/>
            <a:ext cx="4429496" cy="1326800"/>
          </a:xfrm>
          <a:prstGeom prst="rect">
            <a:avLst/>
          </a:prstGeom>
        </p:spPr>
      </p:pic>
      <p:pic>
        <p:nvPicPr>
          <p:cNvPr id="4" name="Immagine 3"/>
          <p:cNvPicPr>
            <a:picLocks noChangeAspect="1"/>
          </p:cNvPicPr>
          <p:nvPr/>
        </p:nvPicPr>
        <p:blipFill>
          <a:blip r:embed="rId5"/>
          <a:stretch>
            <a:fillRect/>
          </a:stretch>
        </p:blipFill>
        <p:spPr>
          <a:xfrm>
            <a:off x="4520683" y="1600285"/>
            <a:ext cx="4621157" cy="1362608"/>
          </a:xfrm>
          <a:prstGeom prst="rect">
            <a:avLst/>
          </a:prstGeom>
        </p:spPr>
      </p:pic>
      <p:pic>
        <p:nvPicPr>
          <p:cNvPr id="5" name="Immagine 4"/>
          <p:cNvPicPr>
            <a:picLocks noChangeAspect="1"/>
          </p:cNvPicPr>
          <p:nvPr/>
        </p:nvPicPr>
        <p:blipFill>
          <a:blip r:embed="rId6"/>
          <a:stretch>
            <a:fillRect/>
          </a:stretch>
        </p:blipFill>
        <p:spPr>
          <a:xfrm>
            <a:off x="4520682" y="4382212"/>
            <a:ext cx="4583703" cy="1273774"/>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z="1800" strike="noStrike"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Questa </a:t>
            </a:r>
            <a:r>
              <a:rPr lang="en-US" spc="-1" dirty="0" err="1">
                <a:solidFill>
                  <a:srgbClr val="000000"/>
                </a:solidFill>
                <a:uFill>
                  <a:solidFill>
                    <a:srgbClr val="FFFFFF"/>
                  </a:solidFill>
                </a:uFill>
                <a:latin typeface="Arial"/>
              </a:rPr>
              <a:t>attività</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è </a:t>
            </a:r>
            <a:r>
              <a:rPr lang="en-US" spc="-1" dirty="0" err="1">
                <a:solidFill>
                  <a:srgbClr val="000000"/>
                </a:solidFill>
                <a:uFill>
                  <a:solidFill>
                    <a:srgbClr val="FFFFFF"/>
                  </a:solidFill>
                </a:uFill>
                <a:latin typeface="Arial"/>
              </a:rPr>
              <a:t>utilizzata</a:t>
            </a:r>
            <a:r>
              <a:rPr lang="en-US" spc="-1" dirty="0">
                <a:solidFill>
                  <a:srgbClr val="000000"/>
                </a:solidFill>
                <a:uFill>
                  <a:solidFill>
                    <a:srgbClr val="FFFFFF"/>
                  </a:solidFill>
                </a:uFill>
                <a:latin typeface="Arial"/>
              </a:rPr>
              <a:t> in </a:t>
            </a:r>
            <a:r>
              <a:rPr lang="en-US" spc="-1" dirty="0" err="1">
                <a:solidFill>
                  <a:srgbClr val="000000"/>
                </a:solidFill>
                <a:uFill>
                  <a:solidFill>
                    <a:srgbClr val="FFFFFF"/>
                  </a:solidFill>
                </a:uFill>
                <a:latin typeface="Arial"/>
              </a:rPr>
              <a:t>molti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campi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sono</a:t>
            </a:r>
            <a:r>
              <a:rPr lang="en-US" spc="-1" dirty="0">
                <a:uFill>
                  <a:solidFill>
                    <a:srgbClr val="FFFFFF"/>
                  </a:solidFill>
                </a:uFill>
                <a:latin typeface="Arial"/>
              </a:rPr>
              <a:t> state applicate in </a:t>
            </a:r>
            <a:r>
              <a:rPr lang="en-US" spc="-1" dirty="0" err="1">
                <a:solidFill>
                  <a:srgbClr val="FF3333"/>
                </a:solidFill>
                <a:uFill>
                  <a:solidFill>
                    <a:srgbClr val="FFFFFF"/>
                  </a:solidFill>
                </a:uFill>
                <a:latin typeface="Arial"/>
              </a:rPr>
              <a:t>Biologia</a:t>
            </a:r>
            <a:r>
              <a:rPr lang="en-US" spc="-1" dirty="0">
                <a:uFill>
                  <a:solidFill>
                    <a:srgbClr val="FFFFFF"/>
                  </a:solidFill>
                </a:uFill>
                <a:latin typeface="Arial"/>
              </a:rPr>
              <a:t> per </a:t>
            </a:r>
            <a:r>
              <a:rPr lang="en-US" spc="-1" dirty="0" err="1">
                <a:uFill>
                  <a:solidFill>
                    <a:srgbClr val="FFFFFF"/>
                  </a:solidFill>
                </a:uFill>
                <a:latin typeface="Arial"/>
              </a:rPr>
              <a:t>analizzare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genetiche</a:t>
            </a:r>
            <a:r>
              <a:rPr lang="en-US" spc="-1" dirty="0">
                <a:uFill>
                  <a:solidFill>
                    <a:srgbClr val="FFFFFF"/>
                  </a:solidFill>
                </a:uFill>
                <a:latin typeface="Arial"/>
              </a:rPr>
              <a:t> e </a:t>
            </a:r>
            <a:r>
              <a:rPr lang="en-US" spc="-1" dirty="0" err="1">
                <a:uFill>
                  <a:solidFill>
                    <a:srgbClr val="FFFFFF"/>
                  </a:solidFill>
                </a:uFill>
                <a:latin typeface="Arial"/>
              </a:rPr>
              <a:t>creare</a:t>
            </a:r>
            <a:r>
              <a:rPr lang="en-US" spc="-1" dirty="0">
                <a:uFill>
                  <a:solidFill>
                    <a:srgbClr val="FFFFFF"/>
                  </a:solidFill>
                </a:uFill>
                <a:latin typeface="Arial"/>
              </a:rPr>
              <a:t> </a:t>
            </a:r>
            <a:r>
              <a:rPr lang="en-US" spc="-1" dirty="0" err="1">
                <a:uFill>
                  <a:solidFill>
                    <a:srgbClr val="FFFFFF"/>
                  </a:solidFill>
                </a:uFill>
                <a:latin typeface="Arial"/>
              </a:rPr>
              <a:t>una</a:t>
            </a:r>
            <a:r>
              <a:rPr lang="en-US" spc="-1" dirty="0">
                <a:uFill>
                  <a:solidFill>
                    <a:srgbClr val="FFFFFF"/>
                  </a:solidFill>
                </a:uFill>
                <a:latin typeface="Arial"/>
              </a:rPr>
              <a:t> </a:t>
            </a:r>
            <a:r>
              <a:rPr lang="en-US" spc="-1" dirty="0" err="1">
                <a:uFill>
                  <a:solidFill>
                    <a:srgbClr val="FFFFFF"/>
                  </a:solidFill>
                </a:uFill>
                <a:latin typeface="Arial"/>
              </a:rPr>
              <a:t>tassionomia</a:t>
            </a:r>
            <a:r>
              <a:rPr lang="en-US" spc="-1" dirty="0">
                <a:uFill>
                  <a:solidFill>
                    <a:srgbClr val="FFFFFF"/>
                  </a:solidFill>
                </a:uFill>
                <a:latin typeface="Arial"/>
              </a:rPr>
              <a:t> di </a:t>
            </a:r>
            <a:r>
              <a:rPr lang="en-US" spc="-1" dirty="0" err="1">
                <a:uFill>
                  <a:solidFill>
                    <a:srgbClr val="FFFFFF"/>
                  </a:solidFill>
                </a:uFill>
                <a:latin typeface="Arial"/>
              </a:rPr>
              <a:t>tutte</a:t>
            </a:r>
            <a:r>
              <a:rPr lang="en-US" spc="-1" dirty="0">
                <a:uFill>
                  <a:solidFill>
                    <a:srgbClr val="FFFFFF"/>
                  </a:solidFill>
                </a:uFill>
                <a:latin typeface="Arial"/>
              </a:rPr>
              <a:t> le specie </a:t>
            </a:r>
            <a:r>
              <a:rPr lang="en-US" spc="-1" dirty="0" err="1">
                <a:uFill>
                  <a:solidFill>
                    <a:srgbClr val="FFFFFF"/>
                  </a:solidFill>
                </a:uFill>
                <a:latin typeface="Arial"/>
              </a:rPr>
              <a:t>viventi</a:t>
            </a:r>
            <a:r>
              <a:rPr lang="en-US" spc="-1" dirty="0">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è </a:t>
            </a:r>
            <a:r>
              <a:rPr lang="en-US" sz="1800" strike="noStrike" spc="-1" dirty="0" err="1">
                <a:solidFill>
                  <a:srgbClr val="000000"/>
                </a:solidFill>
                <a:uFill>
                  <a:solidFill>
                    <a:srgbClr val="FFFFFF"/>
                  </a:solidFill>
                </a:uFill>
                <a:latin typeface="Arial"/>
              </a:rPr>
              <a:t>stato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utilizzato</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analizzare</a:t>
            </a:r>
            <a:r>
              <a:rPr lang="en-US" sz="1800" strike="noStrike" spc="-1" dirty="0">
                <a:solidFill>
                  <a:srgbClr val="000000"/>
                </a:solidFill>
                <a:uFill>
                  <a:solidFill>
                    <a:srgbClr val="FFFFFF"/>
                  </a:solidFill>
                </a:uFill>
                <a:latin typeface="Arial"/>
              </a:rPr>
              <a:t> e </a:t>
            </a:r>
            <a:r>
              <a:rPr lang="en-US" sz="1800" strike="noStrike" spc="-1" dirty="0" err="1">
                <a:solidFill>
                  <a:srgbClr val="000000"/>
                </a:solidFill>
                <a:uFill>
                  <a:solidFill>
                    <a:srgbClr val="FFFFFF"/>
                  </a:solidFill>
                </a:uFill>
                <a:latin typeface="Arial"/>
              </a:rPr>
              <a:t>trovare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schemi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a:t>
            </a:r>
            <a:r>
              <a:rPr lang="en-US" spc="-1" dirty="0" err="1">
                <a:solidFill>
                  <a:srgbClr val="FF3333"/>
                </a:solidFill>
                <a:uFill>
                  <a:solidFill>
                    <a:srgbClr val="FFFFFF"/>
                  </a:solidFill>
                </a:uFill>
                <a:latin typeface="Arial"/>
              </a:rPr>
              <a:t>c</a:t>
            </a:r>
            <a:r>
              <a:rPr lang="en-US" sz="1800" strike="noStrike" spc="-1" dirty="0" err="1">
                <a:solidFill>
                  <a:srgbClr val="FF3333"/>
                </a:solidFill>
                <a:uFill>
                  <a:solidFill>
                    <a:srgbClr val="FFFFFF"/>
                  </a:solidFill>
                </a:uFill>
                <a:latin typeface="Arial"/>
              </a:rPr>
              <a:t>lima</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della</a:t>
            </a:r>
            <a:r>
              <a:rPr lang="en-US" sz="1800" strike="noStrike" spc="-1" dirty="0">
                <a:solidFill>
                  <a:srgbClr val="000000"/>
                </a:solidFill>
                <a:uFill>
                  <a:solidFill>
                    <a:srgbClr val="FFFFFF"/>
                  </a:solidFill>
                </a:uFill>
                <a:latin typeface="Arial"/>
              </a:rPr>
              <a:t> Terra.</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Operazioni</a:t>
            </a:r>
            <a:r>
              <a:rPr lang="en-US" spc="-1" dirty="0">
                <a:solidFill>
                  <a:srgbClr val="000000"/>
                </a:solidFill>
                <a:uFill>
                  <a:solidFill>
                    <a:srgbClr val="FFFFFF"/>
                  </a:solidFill>
                </a:uFill>
                <a:latin typeface="Arial"/>
              </a:rPr>
              <a:t> di Clustering </a:t>
            </a:r>
            <a:r>
              <a:rPr lang="en-US" spc="-1" dirty="0" err="1">
                <a:solidFill>
                  <a:srgbClr val="000000"/>
                </a:solidFill>
                <a:uFill>
                  <a:solidFill>
                    <a:srgbClr val="FFFFFF"/>
                  </a:solidFill>
                </a:uFill>
                <a:latin typeface="Arial"/>
              </a:rPr>
              <a:t>sono</a:t>
            </a:r>
            <a:r>
              <a:rPr lang="en-US" spc="-1" dirty="0">
                <a:solidFill>
                  <a:srgbClr val="000000"/>
                </a:solidFill>
                <a:uFill>
                  <a:solidFill>
                    <a:srgbClr val="FFFFFF"/>
                  </a:solidFill>
                </a:uFill>
                <a:latin typeface="Arial"/>
              </a:rPr>
              <a:t> state </a:t>
            </a:r>
            <a:r>
              <a:rPr lang="en-US" spc="-1" dirty="0" err="1">
                <a:solidFill>
                  <a:srgbClr val="000000"/>
                </a:solidFill>
                <a:uFill>
                  <a:solidFill>
                    <a:srgbClr val="FFFFFF"/>
                  </a:solidFill>
                </a:uFill>
                <a:latin typeface="Arial"/>
              </a:rPr>
              <a:t>utilizzate</a:t>
            </a:r>
            <a:r>
              <a:rPr lang="en-US" spc="-1" dirty="0">
                <a:solidFill>
                  <a:srgbClr val="000000"/>
                </a:solidFill>
                <a:uFill>
                  <a:solidFill>
                    <a:srgbClr val="FFFFFF"/>
                  </a:solidFill>
                </a:uFill>
                <a:latin typeface="Arial"/>
              </a:rPr>
              <a:t> in </a:t>
            </a:r>
            <a:r>
              <a:rPr lang="en-US" spc="-1" dirty="0" err="1">
                <a:solidFill>
                  <a:srgbClr val="FF3333"/>
                </a:solidFill>
                <a:uFill>
                  <a:solidFill>
                    <a:srgbClr val="FFFFFF"/>
                  </a:solidFill>
                </a:uFill>
                <a:latin typeface="Arial"/>
              </a:rPr>
              <a:t>Psicologia</a:t>
            </a:r>
            <a:r>
              <a:rPr lang="en-US" spc="-1" dirty="0">
                <a:solidFill>
                  <a:srgbClr val="FF3333"/>
                </a:solidFill>
                <a:uFill>
                  <a:solidFill>
                    <a:srgbClr val="FFFFFF"/>
                  </a:solidFill>
                </a:uFill>
                <a:latin typeface="Arial"/>
              </a:rPr>
              <a:t> e </a:t>
            </a:r>
            <a:r>
              <a:rPr lang="en-US" spc="-1" dirty="0" err="1">
                <a:solidFill>
                  <a:srgbClr val="FF3333"/>
                </a:solidFill>
                <a:uFill>
                  <a:solidFill>
                    <a:srgbClr val="FFFFFF"/>
                  </a:solidFill>
                </a:uFill>
                <a:latin typeface="Arial"/>
              </a:rPr>
              <a:t>Medicina</a:t>
            </a:r>
            <a:r>
              <a:rPr lang="en-US" spc="-1" dirty="0">
                <a:solidFill>
                  <a:srgbClr val="000000"/>
                </a:solidFill>
                <a:uFill>
                  <a:solidFill>
                    <a:srgbClr val="FFFFFF"/>
                  </a:solidFill>
                </a:uFill>
                <a:latin typeface="Arial"/>
              </a:rPr>
              <a:t> per </a:t>
            </a:r>
            <a:r>
              <a:rPr lang="en-US" spc="-1" dirty="0" err="1">
                <a:solidFill>
                  <a:srgbClr val="000000"/>
                </a:solidFill>
                <a:uFill>
                  <a:solidFill>
                    <a:srgbClr val="FFFFFF"/>
                  </a:solidFill>
                </a:uFill>
                <a:latin typeface="Arial"/>
              </a:rPr>
              <a:t>identificare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variazioni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malattie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depressioni</a:t>
            </a:r>
            <a:r>
              <a:rPr lang="en-US" spc="-1" dirty="0">
                <a:solidFill>
                  <a:srgbClr val="000000"/>
                </a:solidFill>
                <a:uFill>
                  <a:solidFill>
                    <a:srgbClr val="FFFFFF"/>
                  </a:solidFill>
                </a:uFill>
                <a:latin typeface="Arial"/>
              </a:rPr>
              <a:t>.</a:t>
            </a:r>
          </a:p>
          <a:p>
            <a:pPr marL="285750" indent="-285750">
              <a:lnSpc>
                <a:spcPct val="100000"/>
              </a:lnSpc>
              <a:buFont typeface="Arial" panose="020B0604020202020204" pitchFamily="34" charset="0"/>
              <a:buChar char="•"/>
            </a:pPr>
            <a:r>
              <a:rPr lang="en-US" sz="1800" strike="noStrike" spc="-1" dirty="0">
                <a:solidFill>
                  <a:srgbClr val="000000"/>
                </a:solidFill>
                <a:uFill>
                  <a:solidFill>
                    <a:srgbClr val="FFFFFF"/>
                  </a:solidFill>
                </a:uFill>
                <a:latin typeface="Arial"/>
              </a:rPr>
              <a:t>Il Clustering </a:t>
            </a:r>
            <a:r>
              <a:rPr lang="en-US" sz="1800" strike="noStrike" spc="-1" dirty="0" err="1">
                <a:solidFill>
                  <a:srgbClr val="000000"/>
                </a:solidFill>
                <a:uFill>
                  <a:solidFill>
                    <a:srgbClr val="FFFFFF"/>
                  </a:solidFill>
                </a:uFill>
                <a:latin typeface="Arial"/>
              </a:rPr>
              <a:t>viene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usato</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nel</a:t>
            </a:r>
            <a:r>
              <a:rPr lang="en-US" sz="1800" strike="noStrike" spc="-1" dirty="0">
                <a:solidFill>
                  <a:srgbClr val="000000"/>
                </a:solidFill>
                <a:uFill>
                  <a:solidFill>
                    <a:srgbClr val="FFFFFF"/>
                  </a:solidFill>
                </a:uFill>
                <a:latin typeface="Arial"/>
              </a:rPr>
              <a:t> campo del </a:t>
            </a:r>
            <a:r>
              <a:rPr lang="en-US" sz="1800" strike="noStrike" spc="-1" dirty="0">
                <a:solidFill>
                  <a:srgbClr val="FF3333"/>
                </a:solidFill>
                <a:uFill>
                  <a:solidFill>
                    <a:srgbClr val="FFFFFF"/>
                  </a:solidFill>
                </a:uFill>
                <a:latin typeface="Arial"/>
              </a:rPr>
              <a:t>Business</a:t>
            </a:r>
            <a:r>
              <a:rPr lang="en-US" sz="1800" strike="noStrike" spc="-1" dirty="0">
                <a:solidFill>
                  <a:srgbClr val="000000"/>
                </a:solidFill>
                <a:uFill>
                  <a:solidFill>
                    <a:srgbClr val="FFFFFF"/>
                  </a:solidFill>
                </a:uFill>
                <a:latin typeface="Arial"/>
              </a:rPr>
              <a:t>, per </a:t>
            </a:r>
            <a:r>
              <a:rPr lang="en-US" sz="1800" strike="noStrike" spc="-1" dirty="0" err="1">
                <a:solidFill>
                  <a:srgbClr val="000000"/>
                </a:solidFill>
                <a:uFill>
                  <a:solidFill>
                    <a:srgbClr val="FFFFFF"/>
                  </a:solidFill>
                </a:uFill>
                <a:latin typeface="Arial"/>
              </a:rPr>
              <a:t>dividere</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i</a:t>
            </a:r>
            <a:r>
              <a:rPr lang="en-US" sz="1800" strike="noStrike" spc="-1" dirty="0">
                <a:solidFill>
                  <a:srgbClr val="000000"/>
                </a:solidFill>
                <a:uFill>
                  <a:solidFill>
                    <a:srgbClr val="FFFFFF"/>
                  </a:solidFill>
                </a:uFill>
                <a:latin typeface="Arial"/>
              </a:rPr>
              <a:t> </a:t>
            </a:r>
            <a:r>
              <a:rPr lang="en-US" sz="1800" strike="noStrike" spc="-1" dirty="0" err="1">
                <a:solidFill>
                  <a:srgbClr val="000000"/>
                </a:solidFill>
                <a:uFill>
                  <a:solidFill>
                    <a:srgbClr val="FFFFFF"/>
                  </a:solidFill>
                </a:uFill>
                <a:latin typeface="Arial"/>
              </a:rPr>
              <a:t>consumatori</a:t>
            </a:r>
            <a:r>
              <a:rPr lang="en-US" sz="1800" strike="noStrike" spc="-1" dirty="0">
                <a:solidFill>
                  <a:srgbClr val="000000"/>
                </a:solidFill>
                <a:uFill>
                  <a:solidFill>
                    <a:srgbClr val="FFFFFF"/>
                  </a:solidFill>
                </a:uFill>
                <a:latin typeface="Arial"/>
              </a:rPr>
              <a:t> in </a:t>
            </a:r>
            <a:r>
              <a:rPr lang="en-US" sz="1800" strike="noStrike" spc="-1" dirty="0" err="1">
                <a:solidFill>
                  <a:srgbClr val="000000"/>
                </a:solidFill>
                <a:uFill>
                  <a:solidFill>
                    <a:srgbClr val="FFFFFF"/>
                  </a:solidFill>
                </a:uFill>
                <a:latin typeface="Arial"/>
              </a:rPr>
              <a:t>gruppi</a:t>
            </a:r>
            <a:r>
              <a:rPr lang="en-US" sz="1800" strike="noStrike" spc="-1" dirty="0">
                <a:solidFill>
                  <a:srgbClr val="000000"/>
                </a:solidFill>
                <a:uFill>
                  <a:solidFill>
                    <a:srgbClr val="FFFFFF"/>
                  </a:solidFill>
                </a:uFill>
                <a:latin typeface="Arial"/>
              </a:rPr>
              <a:t> per successive </a:t>
            </a:r>
            <a:r>
              <a:rPr lang="en-US" sz="1800" strike="noStrike" spc="-1" dirty="0" err="1">
                <a:solidFill>
                  <a:srgbClr val="000000"/>
                </a:solidFill>
                <a:uFill>
                  <a:solidFill>
                    <a:srgbClr val="FFFFFF"/>
                  </a:solidFill>
                </a:uFill>
                <a:latin typeface="Arial"/>
              </a:rPr>
              <a:t>attività</a:t>
            </a:r>
            <a:r>
              <a:rPr lang="en-US" sz="1800" strike="noStrike" spc="-1" dirty="0">
                <a:solidFill>
                  <a:srgbClr val="000000"/>
                </a:solidFill>
                <a:uFill>
                  <a:solidFill>
                    <a:srgbClr val="FFFFFF"/>
                  </a:solidFill>
                </a:uFill>
                <a:latin typeface="Arial"/>
              </a:rPr>
              <a:t> di </a:t>
            </a:r>
            <a:r>
              <a:rPr lang="en-US" sz="1800" strike="noStrike" spc="-1" dirty="0" err="1">
                <a:solidFill>
                  <a:srgbClr val="000000"/>
                </a:solidFill>
                <a:uFill>
                  <a:solidFill>
                    <a:srgbClr val="FFFFFF"/>
                  </a:solidFill>
                </a:uFill>
                <a:latin typeface="Arial"/>
              </a:rPr>
              <a:t>analisi</a:t>
            </a:r>
            <a:r>
              <a:rPr lang="en-US" sz="1800" strike="noStrike" spc="-1" dirty="0">
                <a:solidFill>
                  <a:srgbClr val="000000"/>
                </a:solidFill>
                <a:uFill>
                  <a:solidFill>
                    <a:srgbClr val="FFFFFF"/>
                  </a:solidFill>
                </a:uFill>
                <a:latin typeface="Arial"/>
              </a:rPr>
              <a:t> e di marketing.</a:t>
            </a:r>
          </a:p>
          <a:p>
            <a:pPr marL="285750" indent="-285750">
              <a:lnSpc>
                <a:spcPct val="100000"/>
              </a:lnSpc>
              <a:buFont typeface="Arial" panose="020B0604020202020204" pitchFamily="34" charset="0"/>
              <a:buChar char="•"/>
            </a:pP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campo </a:t>
            </a:r>
            <a:r>
              <a:rPr lang="en-US" spc="-1" dirty="0" err="1">
                <a:solidFill>
                  <a:srgbClr val="000000"/>
                </a:solidFill>
                <a:uFill>
                  <a:solidFill>
                    <a:srgbClr val="FFFFFF"/>
                  </a:solidFill>
                </a:uFill>
                <a:latin typeface="Arial"/>
              </a:rPr>
              <a:t>dell’</a:t>
            </a:r>
            <a:r>
              <a:rPr lang="en-US" spc="-1" dirty="0" err="1">
                <a:solidFill>
                  <a:srgbClr val="FF3333"/>
                </a:solidFill>
                <a:uFill>
                  <a:solidFill>
                    <a:srgbClr val="FFFFFF"/>
                  </a:solidFill>
                </a:uFill>
                <a:latin typeface="Arial"/>
              </a:rPr>
              <a:t>Information</a:t>
            </a:r>
            <a:r>
              <a:rPr lang="en-US" spc="-1" dirty="0">
                <a:solidFill>
                  <a:srgbClr val="FF3333"/>
                </a:solidFill>
                <a:uFill>
                  <a:solidFill>
                    <a:srgbClr val="FFFFFF"/>
                  </a:solidFill>
                </a:uFill>
                <a:latin typeface="Arial"/>
              </a:rPr>
              <a:t> Retrieval</a:t>
            </a:r>
            <a:r>
              <a:rPr lang="en-US" spc="-1" dirty="0">
                <a:uFill>
                  <a:solidFill>
                    <a:srgbClr val="FFFFFF"/>
                  </a:solidFill>
                </a:uFill>
                <a:latin typeface="Arial"/>
              </a:rPr>
              <a:t> le </a:t>
            </a:r>
            <a:r>
              <a:rPr lang="en-US" spc="-1" dirty="0" err="1">
                <a:uFill>
                  <a:solidFill>
                    <a:srgbClr val="FFFFFF"/>
                  </a:solidFill>
                </a:uFill>
                <a:latin typeface="Arial"/>
              </a:rPr>
              <a:t>tecniche</a:t>
            </a:r>
            <a:r>
              <a:rPr lang="en-US" spc="-1" dirty="0">
                <a:uFill>
                  <a:solidFill>
                    <a:srgbClr val="FFFFFF"/>
                  </a:solidFill>
                </a:uFill>
                <a:latin typeface="Arial"/>
              </a:rPr>
              <a:t> di Clustering </a:t>
            </a:r>
            <a:r>
              <a:rPr lang="en-US" spc="-1" dirty="0" err="1">
                <a:uFill>
                  <a:solidFill>
                    <a:srgbClr val="FFFFFF"/>
                  </a:solidFill>
                </a:uFill>
                <a:latin typeface="Arial"/>
              </a:rPr>
              <a:t>vengono</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dividere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in </a:t>
            </a:r>
            <a:r>
              <a:rPr lang="en-US" spc="-1" dirty="0" err="1">
                <a:uFill>
                  <a:solidFill>
                    <a:srgbClr val="FFFFFF"/>
                  </a:solidFill>
                </a:uFill>
                <a:latin typeface="Arial"/>
              </a:rPr>
              <a:t>gruppi</a:t>
            </a:r>
            <a:r>
              <a:rPr lang="en-US" spc="-1" dirty="0">
                <a:uFill>
                  <a:solidFill>
                    <a:srgbClr val="FFFFFF"/>
                  </a:solidFill>
                </a:uFill>
                <a:latin typeface="Arial"/>
              </a:rPr>
              <a:t>, </a:t>
            </a:r>
            <a:r>
              <a:rPr lang="en-US" spc="-1" dirty="0" err="1">
                <a:uFill>
                  <a:solidFill>
                    <a:srgbClr val="FFFFFF"/>
                  </a:solidFill>
                </a:uFill>
                <a:latin typeface="Arial"/>
              </a:rPr>
              <a:t>ognuno</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a:t>
            </a:r>
            <a:r>
              <a:rPr lang="en-US" spc="-1" dirty="0" err="1">
                <a:uFill>
                  <a:solidFill>
                    <a:srgbClr val="FFFFFF"/>
                  </a:solidFill>
                </a:uFill>
                <a:latin typeface="Arial"/>
              </a:rPr>
              <a:t>quali</a:t>
            </a:r>
            <a:r>
              <a:rPr lang="en-US" spc="-1" dirty="0">
                <a:uFill>
                  <a:solidFill>
                    <a:srgbClr val="FFFFFF"/>
                  </a:solidFill>
                </a:uFill>
                <a:latin typeface="Arial"/>
              </a:rPr>
              <a:t> </a:t>
            </a:r>
            <a:r>
              <a:rPr lang="en-US" spc="-1" dirty="0" err="1">
                <a:uFill>
                  <a:solidFill>
                    <a:srgbClr val="FFFFFF"/>
                  </a:solidFill>
                </a:uFill>
                <a:latin typeface="Arial"/>
              </a:rPr>
              <a:t>cattura</a:t>
            </a:r>
            <a:r>
              <a:rPr lang="en-US" spc="-1" dirty="0">
                <a:uFill>
                  <a:solidFill>
                    <a:srgbClr val="FFFFFF"/>
                  </a:solidFill>
                </a:uFill>
                <a:latin typeface="Arial"/>
              </a:rPr>
              <a:t> un </a:t>
            </a:r>
            <a:r>
              <a:rPr lang="en-US" spc="-1" dirty="0" err="1">
                <a:uFill>
                  <a:solidFill>
                    <a:srgbClr val="FFFFFF"/>
                  </a:solidFill>
                </a:uFill>
                <a:latin typeface="Arial"/>
              </a:rPr>
              <a:t>aspetto</a:t>
            </a:r>
            <a:r>
              <a:rPr lang="en-US" spc="-1" dirty="0">
                <a:uFill>
                  <a:solidFill>
                    <a:srgbClr val="FFFFFF"/>
                  </a:solidFill>
                </a:uFill>
                <a:latin typeface="Arial"/>
              </a:rPr>
              <a:t> </a:t>
            </a:r>
            <a:r>
              <a:rPr lang="en-US" spc="-1" dirty="0" err="1">
                <a:uFill>
                  <a:solidFill>
                    <a:srgbClr val="FFFFFF"/>
                  </a:solidFill>
                </a:uFill>
                <a:latin typeface="Arial"/>
              </a:rPr>
              <a:t>particolare</a:t>
            </a:r>
            <a:r>
              <a:rPr lang="en-US" spc="-1" dirty="0">
                <a:uFill>
                  <a:solidFill>
                    <a:srgbClr val="FFFFFF"/>
                  </a:solidFill>
                </a:uFill>
                <a:latin typeface="Arial"/>
              </a:rPr>
              <a:t> </a:t>
            </a:r>
            <a:r>
              <a:rPr lang="en-US" spc="-1" dirty="0" err="1">
                <a:uFill>
                  <a:solidFill>
                    <a:srgbClr val="FFFFFF"/>
                  </a:solidFill>
                </a:uFill>
                <a:latin typeface="Arial"/>
              </a:rPr>
              <a:t>dell’elemento</a:t>
            </a:r>
            <a:r>
              <a:rPr lang="en-US" spc="-1" dirty="0">
                <a:uFill>
                  <a:solidFill>
                    <a:srgbClr val="FFFFFF"/>
                  </a:solidFill>
                </a:uFill>
                <a:latin typeface="Arial"/>
              </a:rPr>
              <a:t> </a:t>
            </a:r>
            <a:r>
              <a:rPr lang="en-US" spc="-1" dirty="0" err="1">
                <a:uFill>
                  <a:solidFill>
                    <a:srgbClr val="FFFFFF"/>
                  </a:solidFill>
                </a:uFill>
                <a:latin typeface="Arial"/>
              </a:rPr>
              <a:t>stesso</a:t>
            </a:r>
            <a:r>
              <a:rPr lang="en-US" spc="-1" dirty="0">
                <a:uFill>
                  <a:solidFill>
                    <a:srgbClr val="FFFFFF"/>
                  </a:solidFill>
                </a:uFill>
                <a:latin typeface="Arial"/>
              </a:rPr>
              <a:t>.</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0000"/>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0000"/>
                </a:solidFill>
                <a:uFill>
                  <a:solidFill>
                    <a:srgbClr val="FFFFFF"/>
                  </a:solidFill>
                </a:uFill>
              </a:rPr>
              <a:t>Sviluppi</a:t>
            </a:r>
            <a:r>
              <a:rPr lang="en-US" spc="-1" dirty="0">
                <a:solidFill>
                  <a:srgbClr val="FF0000"/>
                </a:solidFill>
                <a:uFill>
                  <a:solidFill>
                    <a:srgbClr val="FFFFFF"/>
                  </a:solidFill>
                </a:uFill>
              </a:rPr>
              <a:t> </a:t>
            </a:r>
            <a:r>
              <a:rPr lang="en-US" spc="-1" dirty="0" err="1">
                <a:solidFill>
                  <a:srgbClr val="FF0000"/>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Stato</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dell’arte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latin typeface="Arial"/>
              </a:rPr>
              <a:t>Gli</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esistenti</a:t>
            </a:r>
            <a:r>
              <a:rPr lang="en-US" spc="-1" dirty="0">
                <a:uFill>
                  <a:solidFill>
                    <a:srgbClr val="FFFFFF"/>
                  </a:solidFill>
                </a:uFill>
                <a:latin typeface="Arial"/>
              </a:rPr>
              <a:t> in </a:t>
            </a:r>
            <a:r>
              <a:rPr lang="en-US" spc="-1" dirty="0" err="1">
                <a:uFill>
                  <a:solidFill>
                    <a:srgbClr val="FFFFFF"/>
                  </a:solidFill>
                </a:uFill>
                <a:latin typeface="Arial"/>
              </a:rPr>
              <a:t>letteratura</a:t>
            </a:r>
            <a:r>
              <a:rPr lang="en-US" spc="-1" dirty="0">
                <a:uFill>
                  <a:solidFill>
                    <a:srgbClr val="FFFFFF"/>
                  </a:solidFill>
                </a:uFill>
                <a:latin typeface="Arial"/>
              </a:rPr>
              <a:t> </a:t>
            </a:r>
            <a:r>
              <a:rPr lang="en-US" spc="-1" dirty="0" err="1">
                <a:uFill>
                  <a:solidFill>
                    <a:srgbClr val="FFFFFF"/>
                  </a:solidFill>
                </a:uFill>
                <a:latin typeface="Arial"/>
              </a:rPr>
              <a:t>si</a:t>
            </a:r>
            <a:r>
              <a:rPr lang="en-US" spc="-1" dirty="0">
                <a:uFill>
                  <a:solidFill>
                    <a:srgbClr val="FFFFFF"/>
                  </a:solidFill>
                </a:uFill>
                <a:latin typeface="Arial"/>
              </a:rPr>
              <a:t> </a:t>
            </a:r>
            <a:r>
              <a:rPr lang="en-US" spc="-1" dirty="0" err="1">
                <a:uFill>
                  <a:solidFill>
                    <a:srgbClr val="FFFFFF"/>
                  </a:solidFill>
                </a:uFill>
                <a:latin typeface="Arial"/>
              </a:rPr>
              <a:t>classificano</a:t>
            </a:r>
            <a:r>
              <a:rPr lang="en-US" spc="-1" dirty="0">
                <a:uFill>
                  <a:solidFill>
                    <a:srgbClr val="FFFFFF"/>
                  </a:solidFill>
                </a:uFill>
                <a:latin typeface="Arial"/>
              </a:rPr>
              <a:t> in </a:t>
            </a:r>
            <a:r>
              <a:rPr lang="en-US" spc="-1" dirty="0" err="1">
                <a:uFill>
                  <a:solidFill>
                    <a:srgbClr val="FFFFFF"/>
                  </a:solidFill>
                </a:uFill>
                <a:latin typeface="Arial"/>
              </a:rPr>
              <a:t>quattro</a:t>
            </a:r>
            <a:r>
              <a:rPr lang="en-US" spc="-1" dirty="0">
                <a:uFill>
                  <a:solidFill>
                    <a:srgbClr val="FFFFFF"/>
                  </a:solidFill>
                </a:uFill>
                <a:latin typeface="Arial"/>
              </a:rPr>
              <a:t> </a:t>
            </a:r>
            <a:r>
              <a:rPr lang="en-US" spc="-1" dirty="0" err="1">
                <a:uFill>
                  <a:solidFill>
                    <a:srgbClr val="FFFFFF"/>
                  </a:solidFill>
                </a:uFill>
                <a:latin typeface="Arial"/>
              </a:rPr>
              <a:t>categorie</a:t>
            </a:r>
            <a:r>
              <a:rPr lang="en-US" spc="-1" dirty="0">
                <a:uFill>
                  <a:solidFill>
                    <a:srgbClr val="FFFFFF"/>
                  </a:solidFill>
                </a:uFill>
                <a:latin typeface="Arial"/>
              </a:rPr>
              <a:t>, in base </a:t>
            </a:r>
            <a:r>
              <a:rPr lang="en-US" spc="-1" dirty="0" err="1">
                <a:uFill>
                  <a:solidFill>
                    <a:srgbClr val="FFFFFF"/>
                  </a:solidFill>
                </a:uFill>
                <a:latin typeface="Arial"/>
              </a:rPr>
              <a:t>alle</a:t>
            </a:r>
            <a:r>
              <a:rPr lang="en-US" spc="-1" dirty="0">
                <a:uFill>
                  <a:solidFill>
                    <a:srgbClr val="FFFFFF"/>
                  </a:solidFill>
                </a:uFill>
                <a:latin typeface="Arial"/>
              </a:rPr>
              <a:t>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usate</a:t>
            </a:r>
            <a:r>
              <a:rPr lang="en-US" spc="-1" dirty="0">
                <a:uFill>
                  <a:solidFill>
                    <a:srgbClr val="FFFFFF"/>
                  </a:solidFill>
                </a:uFill>
                <a:latin typeface="Arial"/>
              </a:rPr>
              <a:t>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sul</a:t>
            </a:r>
            <a:r>
              <a:rPr lang="en-US" sz="1800" strike="noStrike" spc="-1" dirty="0">
                <a:uFill>
                  <a:solidFill>
                    <a:srgbClr val="FFFFFF"/>
                  </a:solidFill>
                </a:uFill>
                <a:latin typeface="Arial"/>
              </a:rPr>
              <a:t> </a:t>
            </a:r>
            <a:r>
              <a:rPr lang="en-US" sz="1800" strike="noStrike" spc="-1" dirty="0" err="1">
                <a:solidFill>
                  <a:srgbClr val="FF3333"/>
                </a:solidFill>
                <a:uFill>
                  <a:solidFill>
                    <a:srgbClr val="FFFFFF"/>
                  </a:solidFill>
                </a:uFill>
                <a:latin typeface="Arial"/>
              </a:rPr>
              <a:t>contenuto</a:t>
            </a:r>
            <a:r>
              <a:rPr lang="en-US" sz="1800" strike="noStrike" spc="-1" dirty="0">
                <a:solidFill>
                  <a:srgbClr val="FF3333"/>
                </a:solidFill>
                <a:uFill>
                  <a:solidFill>
                    <a:srgbClr val="FFFFFF"/>
                  </a:solidFill>
                </a:uFill>
                <a:latin typeface="Arial"/>
              </a:rPr>
              <a:t> </a:t>
            </a:r>
            <a:r>
              <a:rPr lang="en-US" sz="1800" strike="noStrike" spc="-1" dirty="0" err="1">
                <a:solidFill>
                  <a:srgbClr val="FF3333"/>
                </a:solidFill>
                <a:uFill>
                  <a:solidFill>
                    <a:srgbClr val="FFFFFF"/>
                  </a:solidFill>
                </a:uFill>
                <a:latin typeface="Arial"/>
              </a:rPr>
              <a:t>testuale</a:t>
            </a:r>
            <a:endParaRPr lang="en-US" spc="-1" dirty="0">
              <a:solidFill>
                <a:srgbClr val="FF3333"/>
              </a:solidFill>
              <a:uFill>
                <a:solidFill>
                  <a:srgbClr val="FFFFFF"/>
                </a:solidFill>
              </a:uFill>
              <a:latin typeface="Arial"/>
            </a:endParaRP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sui </a:t>
            </a:r>
            <a:r>
              <a:rPr lang="en-US" spc="-1" dirty="0">
                <a:solidFill>
                  <a:srgbClr val="FF3333"/>
                </a:solidFill>
                <a:uFill>
                  <a:solidFill>
                    <a:srgbClr val="FFFFFF"/>
                  </a:solidFill>
                </a:uFill>
                <a:latin typeface="Arial"/>
              </a:rPr>
              <a:t>Web log</a:t>
            </a:r>
          </a:p>
          <a:p>
            <a:pPr marL="285750" indent="-285750">
              <a:lnSpc>
                <a:spcPct val="100000"/>
              </a:lnSpc>
              <a:buFont typeface="Arial" panose="020B0604020202020204" pitchFamily="34" charset="0"/>
              <a:buChar char="•"/>
            </a:pPr>
            <a:r>
              <a:rPr lang="en-US" sz="1800" strike="noStrike" spc="-1" dirty="0" err="1">
                <a:uFill>
                  <a:solidFill>
                    <a:srgbClr val="FFFFFF"/>
                  </a:solidFill>
                </a:uFill>
                <a:latin typeface="Arial"/>
              </a:rPr>
              <a:t>Algoritmi</a:t>
            </a:r>
            <a:r>
              <a:rPr lang="en-US" sz="1800" strike="noStrike" spc="-1" dirty="0">
                <a:uFill>
                  <a:solidFill>
                    <a:srgbClr val="FFFFFF"/>
                  </a:solidFill>
                </a:uFill>
                <a:latin typeface="Arial"/>
              </a:rPr>
              <a:t> di Clustering </a:t>
            </a:r>
            <a:r>
              <a:rPr lang="en-US" sz="1800" strike="noStrike" spc="-1" dirty="0" err="1">
                <a:uFill>
                  <a:solidFill>
                    <a:srgbClr val="FFFFFF"/>
                  </a:solidFill>
                </a:uFill>
                <a:latin typeface="Arial"/>
              </a:rPr>
              <a:t>basat</a:t>
            </a:r>
            <a:r>
              <a:rPr lang="en-US" spc="-1" dirty="0" err="1">
                <a:uFill>
                  <a:solidFill>
                    <a:srgbClr val="FFFFFF"/>
                  </a:solidFill>
                </a:uFill>
                <a:latin typeface="Arial"/>
              </a:rPr>
              <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z="1800" strike="noStrike" spc="-1" dirty="0" err="1">
                <a:uFill>
                  <a:solidFill>
                    <a:srgbClr val="FFFFFF"/>
                  </a:solidFill>
                </a:uFill>
                <a:latin typeface="Arial"/>
              </a:rPr>
              <a:t>struttura</a:t>
            </a:r>
            <a:r>
              <a:rPr lang="en-US" sz="1800" strike="noStrike" spc="-1" dirty="0">
                <a:uFill>
                  <a:solidFill>
                    <a:srgbClr val="FFFFFF"/>
                  </a:solidFill>
                </a:uFill>
                <a:latin typeface="Arial"/>
              </a:rPr>
              <a:t> </a:t>
            </a:r>
            <a:r>
              <a:rPr lang="en-US" sz="1800" strike="noStrike" spc="-1" dirty="0">
                <a:solidFill>
                  <a:srgbClr val="FF3333"/>
                </a:solidFill>
                <a:uFill>
                  <a:solidFill>
                    <a:srgbClr val="FFFFFF"/>
                  </a:solidFill>
                </a:uFill>
                <a:latin typeface="Arial"/>
              </a:rPr>
              <a:t>HTML</a:t>
            </a:r>
          </a:p>
          <a:p>
            <a:pPr marL="285750" indent="-285750">
              <a:lnSpc>
                <a:spcPct val="100000"/>
              </a:lnSpc>
              <a:buFont typeface="Arial" panose="020B0604020202020204" pitchFamily="34" charset="0"/>
              <a:buChar char="•"/>
            </a:pPr>
            <a:r>
              <a:rPr lang="en-US" spc="-1" dirty="0" err="1">
                <a:uFill>
                  <a:solidFill>
                    <a:srgbClr val="FFFFFF"/>
                  </a:solidFill>
                </a:uFill>
                <a:latin typeface="Arial"/>
              </a:rPr>
              <a:t>Algoritmi</a:t>
            </a:r>
            <a:r>
              <a:rPr lang="en-US" spc="-1" dirty="0">
                <a:uFill>
                  <a:solidFill>
                    <a:srgbClr val="FFFFFF"/>
                  </a:solidFill>
                </a:uFill>
                <a:latin typeface="Arial"/>
              </a:rPr>
              <a:t> di Clustering </a:t>
            </a:r>
            <a:r>
              <a:rPr lang="en-US" spc="-1" dirty="0" err="1">
                <a:uFill>
                  <a:solidFill>
                    <a:srgbClr val="FFFFFF"/>
                  </a:solidFill>
                </a:uFill>
                <a:latin typeface="Arial"/>
              </a:rPr>
              <a:t>basati</a:t>
            </a:r>
            <a:r>
              <a:rPr lang="en-US" spc="-1" dirty="0">
                <a:uFill>
                  <a:solidFill>
                    <a:srgbClr val="FFFFFF"/>
                  </a:solidFill>
                </a:uFill>
                <a:latin typeface="Arial"/>
              </a:rPr>
              <a:t> </a:t>
            </a:r>
            <a:r>
              <a:rPr lang="en-US" spc="-1" dirty="0" err="1">
                <a:uFill>
                  <a:solidFill>
                    <a:srgbClr val="FFFFFF"/>
                  </a:solidFill>
                </a:uFill>
                <a:latin typeface="Arial"/>
              </a:rPr>
              <a:t>sulla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ad </a:t>
            </a:r>
            <a:r>
              <a:rPr lang="en-US" spc="-1" dirty="0">
                <a:solidFill>
                  <a:srgbClr val="FF3333"/>
                </a:solidFill>
                <a:uFill>
                  <a:solidFill>
                    <a:srgbClr val="FFFFFF"/>
                  </a:solidFill>
                </a:uFill>
                <a:latin typeface="Arial"/>
              </a:rPr>
              <a:t>hyperlink</a:t>
            </a:r>
            <a:endParaRPr lang="en-US" sz="1800" strike="noStrike" spc="-1" dirty="0">
              <a:solidFill>
                <a:srgbClr val="FF3333"/>
              </a:solidFill>
              <a:uFill>
                <a:solidFill>
                  <a:srgbClr val="FFFFFF"/>
                </a:solidFill>
              </a:uFill>
              <a:latin typeface="Arial"/>
            </a:endParaRPr>
          </a:p>
        </p:txBody>
      </p:sp>
    </p:spTree>
    <p:extLst>
      <p:ext uri="{BB962C8B-B14F-4D97-AF65-F5344CB8AC3E}">
        <p14:creationId xmlns:p14="http://schemas.microsoft.com/office/powerpoint/2010/main" val="30942308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le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del </a:t>
            </a:r>
            <a:r>
              <a:rPr lang="en-US" spc="-1" dirty="0" err="1">
                <a:uFill>
                  <a:solidFill>
                    <a:srgbClr val="FFFFFF"/>
                  </a:solidFill>
                </a:uFill>
                <a:latin typeface="Arial"/>
              </a:rPr>
              <a:t>sito</a:t>
            </a:r>
            <a:r>
              <a:rPr lang="en-US" spc="-1" dirty="0">
                <a:uFill>
                  <a:solidFill>
                    <a:srgbClr val="FFFFFF"/>
                  </a:solidFill>
                </a:uFill>
                <a:latin typeface="Arial"/>
              </a:rPr>
              <a:t> e quelle </a:t>
            </a:r>
            <a:r>
              <a:rPr lang="en-US" spc="-1" dirty="0" err="1">
                <a:uFill>
                  <a:solidFill>
                    <a:srgbClr val="FFFFFF"/>
                  </a:solidFill>
                </a:uFill>
                <a:latin typeface="Arial"/>
              </a:rPr>
              <a:t>testuali</a:t>
            </a:r>
            <a:r>
              <a:rPr lang="en-US" spc="-1" dirty="0">
                <a:uFill>
                  <a:solidFill>
                    <a:srgbClr val="FFFFFF"/>
                  </a:solidFill>
                </a:uFill>
                <a:latin typeface="Arial"/>
              </a:rPr>
              <a:t> </a:t>
            </a:r>
            <a:r>
              <a:rPr lang="en-US" spc="-1" dirty="0" err="1">
                <a:uFill>
                  <a:solidFill>
                    <a:srgbClr val="FFFFFF"/>
                  </a:solidFill>
                </a:uFill>
                <a:latin typeface="Arial"/>
              </a:rPr>
              <a:t>delle</a:t>
            </a:r>
            <a:r>
              <a:rPr lang="en-US" spc="-1" dirty="0">
                <a:uFill>
                  <a:solidFill>
                    <a:srgbClr val="FFFFFF"/>
                  </a:solidFill>
                </a:uFill>
                <a:latin typeface="Arial"/>
              </a:rPr>
              <a:t> </a:t>
            </a:r>
            <a:r>
              <a:rPr lang="en-US" spc="-1" dirty="0" err="1">
                <a:uFill>
                  <a:solidFill>
                    <a:srgbClr val="FFFFFF"/>
                  </a:solidFill>
                </a:uFill>
                <a:latin typeface="Arial"/>
              </a:rPr>
              <a:t>pagine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lnSpc>
                <a:spcPct val="100000"/>
              </a:lnSpc>
              <a:buFont typeface="+mj-lt"/>
              <a:buAutoNum type="arabicPeriod"/>
            </a:pPr>
            <a:r>
              <a:rPr lang="en-US" spc="-1" dirty="0" err="1">
                <a:uFill>
                  <a:solidFill>
                    <a:srgbClr val="FFFFFF"/>
                  </a:solidFill>
                </a:uFill>
              </a:rPr>
              <a:t>Costruzione</a:t>
            </a:r>
            <a:r>
              <a:rPr lang="en-US" spc="-1" dirty="0">
                <a:uFill>
                  <a:solidFill>
                    <a:srgbClr val="FFFFFF"/>
                  </a:solidFill>
                </a:uFill>
              </a:rPr>
              <a:t> del Dataset</a:t>
            </a:r>
          </a:p>
          <a:p>
            <a:pPr marL="342900" indent="-342900">
              <a:lnSpc>
                <a:spcPct val="100000"/>
              </a:lnSpc>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Costruzione</a:t>
            </a:r>
            <a:r>
              <a:rPr lang="en-US" sz="4400" b="0" strike="noStrike" spc="-1" dirty="0">
                <a:solidFill>
                  <a:srgbClr val="17375E"/>
                </a:solidFill>
                <a:uFill>
                  <a:solidFill>
                    <a:srgbClr val="FFFFFF"/>
                  </a:solidFill>
                </a:uFill>
                <a:latin typeface="Calibri"/>
                <a:ea typeface="DejaVu Sans"/>
              </a:rPr>
              <a:t> del dataset</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err="1">
                <a:uFill>
                  <a:solidFill>
                    <a:srgbClr val="FFFFFF"/>
                  </a:solidFill>
                </a:uFill>
              </a:rPr>
              <a:t>Delle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e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Concatenazione</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vettori</a:t>
            </a:r>
            <a:endParaRPr lang="en-US" spc="-1" dirty="0">
              <a:uFill>
                <a:solidFill>
                  <a:srgbClr val="FFFFFF"/>
                </a:solidFill>
              </a:uFill>
            </a:endParaRPr>
          </a:p>
          <a:p>
            <a:pPr lvl="1"/>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4827</TotalTime>
  <Words>4733</Words>
  <Application>Microsoft Office PowerPoint</Application>
  <PresentationFormat>Presentazione su schermo (4:3)</PresentationFormat>
  <Paragraphs>303</Paragraphs>
  <Slides>21</Slides>
  <Notes>21</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21</vt:i4>
      </vt:variant>
    </vt:vector>
  </HeadingPairs>
  <TitlesOfParts>
    <vt:vector size="30"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263</cp:revision>
  <cp:lastPrinted>2016-11-11T11:43:34Z</cp:lastPrinted>
  <dcterms:created xsi:type="dcterms:W3CDTF">2016-11-02T11:48:06Z</dcterms:created>
  <dcterms:modified xsi:type="dcterms:W3CDTF">2016-11-26T12:15:12Z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